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notesMasterIdLst>
    <p:notesMasterId r:id="rId19"/>
  </p:notesMasterIdLst>
  <p:sldIdLst>
    <p:sldId id="256" r:id="rId3"/>
    <p:sldId id="257" r:id="rId4"/>
    <p:sldId id="258" r:id="rId5"/>
    <p:sldId id="275" r:id="rId6"/>
    <p:sldId id="276" r:id="rId7"/>
    <p:sldId id="261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AD9"/>
    <a:srgbClr val="475B05"/>
    <a:srgbClr val="0033CC"/>
    <a:srgbClr val="FFFF00"/>
    <a:srgbClr val="E5F9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25207-2DEA-436F-8E4C-233FA836C188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1FBA1-9ED4-4A64-86F7-8F6581CC6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1FBA1-9ED4-4A64-86F7-8F6581CC61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1FBA1-9ED4-4A64-86F7-8F6581CC612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1FBA1-9ED4-4A64-86F7-8F6581CC612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1FBA1-9ED4-4A64-86F7-8F6581CC612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1FBA1-9ED4-4A64-86F7-8F6581CC612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3D15-8B5F-4735-85B9-53898F77222F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3ABDF-318F-413E-9AD5-60A5B7F80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l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295400" y="1676400"/>
            <a:ext cx="7102326" cy="31547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1066800" y="609600"/>
            <a:ext cx="7086600" cy="1905000"/>
          </a:xfrm>
          <a:prstGeom prst="leftRightArrow">
            <a:avLst>
              <a:gd name="adj1" fmla="val 50000"/>
              <a:gd name="adj2" fmla="val 4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bn-IN" sz="7200" dirty="0"/>
              <a:t>  </a:t>
            </a:r>
            <a:r>
              <a:rPr lang="bn-BD" sz="7200" dirty="0"/>
              <a:t>  </a:t>
            </a:r>
            <a:r>
              <a:rPr lang="bn-IN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IN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1066800" y="2819400"/>
            <a:ext cx="7391400" cy="2743200"/>
          </a:xfrm>
          <a:prstGeom prst="flowChartAlternateProcess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400" b="1" dirty="0" smtClean="0">
                <a:solidFill>
                  <a:srgbClr val="D60093"/>
                </a:solidFill>
                <a:cs typeface="NikoshBAN" pitchFamily="2" charset="0"/>
                <a:sym typeface="Symbol"/>
              </a:rPr>
              <a:t></a:t>
            </a:r>
            <a:r>
              <a:rPr lang="bn-BD" sz="4400" b="1" dirty="0" smtClean="0">
                <a:solidFill>
                  <a:srgbClr val="D60093"/>
                </a:solidFill>
                <a:cs typeface="NikoshBAN" pitchFamily="2" charset="0"/>
              </a:rPr>
              <a:t>প্রযুক্তির ক্ষেত্রে মোবাইল ফোনের </a:t>
            </a:r>
            <a:endParaRPr lang="en-US" sz="4400" b="1" dirty="0" smtClean="0">
              <a:solidFill>
                <a:srgbClr val="D60093"/>
              </a:solidFill>
              <a:cs typeface="NikoshBAN" pitchFamily="2" charset="0"/>
            </a:endParaRPr>
          </a:p>
          <a:p>
            <a:r>
              <a:rPr lang="en-US" sz="4400" b="1" dirty="0" smtClean="0">
                <a:solidFill>
                  <a:srgbClr val="D60093"/>
                </a:solidFill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D60093"/>
                </a:solidFill>
                <a:cs typeface="NikoshBAN" pitchFamily="2" charset="0"/>
              </a:rPr>
              <a:t>গুরুত্ব ব্যাখ্যা কর।</a:t>
            </a:r>
          </a:p>
          <a:p>
            <a:r>
              <a:rPr lang="en-US" sz="4400" b="1" dirty="0" smtClean="0">
                <a:solidFill>
                  <a:srgbClr val="D60093"/>
                </a:solidFill>
                <a:cs typeface="NikoshBAN" pitchFamily="2" charset="0"/>
                <a:sym typeface="Symbol"/>
              </a:rPr>
              <a:t></a:t>
            </a:r>
            <a:r>
              <a:rPr lang="bn-BD" sz="4400" b="1" dirty="0" smtClean="0">
                <a:solidFill>
                  <a:srgbClr val="D60093"/>
                </a:solidFill>
                <a:cs typeface="NikoshBAN" pitchFamily="2" charset="0"/>
              </a:rPr>
              <a:t>বিনোদনে প্রযুক্তির অবদান বর্ণনা কর।   </a:t>
            </a:r>
            <a:endParaRPr lang="en-US" sz="4400" b="1" dirty="0">
              <a:solidFill>
                <a:srgbClr val="D60093"/>
              </a:solidFill>
              <a:cs typeface="NikoshBAN" pitchFamily="2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1-05-19__buis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19600" cy="333281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 descr="Combining_the_element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1999" y="1"/>
            <a:ext cx="4572001" cy="33913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29200" y="3352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ডিজিটাল কন্টেন্ট তৈরি</a:t>
            </a:r>
            <a:endParaRPr lang="en-US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2766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কৃষি ক্ষেত্রে গবেষণা</a:t>
            </a:r>
            <a:endParaRPr lang="en-US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SC008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657600"/>
            <a:ext cx="4343400" cy="289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65532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</a:rPr>
              <a:t>ইন্টারনেটের মাধ্যমে চিকিৎসা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Resear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733800"/>
            <a:ext cx="4572000" cy="2819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800600" y="6629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</a:rPr>
              <a:t>গবেষণা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295400" y="533400"/>
            <a:ext cx="6477000" cy="1981200"/>
          </a:xfrm>
          <a:prstGeom prst="ellipse">
            <a:avLst/>
          </a:prstGeom>
          <a:solidFill>
            <a:srgbClr val="3CF8B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bn-IN" sz="9600" dirty="0">
                <a:solidFill>
                  <a:srgbClr val="C00000"/>
                </a:solidFill>
                <a:cs typeface="NikoshBAN" pitchFamily="2" charset="0"/>
              </a:rPr>
              <a:t>দলীয় কাজ</a:t>
            </a:r>
            <a:endParaRPr lang="en-US" sz="9600" dirty="0">
              <a:solidFill>
                <a:srgbClr val="C00000"/>
              </a:solidFill>
              <a:cs typeface="NikoshBAN" pitchFamily="2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33400" y="2819400"/>
            <a:ext cx="8077200" cy="2362199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bn-BD" sz="5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5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BD" sz="5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endParaRPr lang="bn-BD" sz="5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5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Symbol"/>
              </a:rPr>
              <a:t></a:t>
            </a:r>
            <a:r>
              <a:rPr lang="bn-BD" sz="5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সৃজনশীলতার মাধ্যমে প্রযুক্তির </a:t>
            </a:r>
          </a:p>
          <a:p>
            <a:r>
              <a:rPr lang="bn-BD" sz="5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বিকাশ ঘটানো সম্ভব,তোমার মতামত </a:t>
            </a:r>
          </a:p>
          <a:p>
            <a:r>
              <a:rPr lang="bn-BD" sz="54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ব্যাখ্যা কর।</a:t>
            </a:r>
          </a:p>
          <a:p>
            <a:endParaRPr lang="bn-BD" sz="5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5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5400" b="1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2971800"/>
            <a:ext cx="7543800" cy="3429000"/>
          </a:xfrm>
          <a:prstGeom prst="roundRect">
            <a:avLst/>
          </a:prstGeom>
          <a:solidFill>
            <a:srgbClr val="FC5A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Symbol"/>
              </a:rPr>
              <a:t>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সৃজনশীলতার মাধ্যমে প্রযুক্তির বিকাশ ও পরিবর্তন ঘটানো সম্ভব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কারণ যে মানুষ  যত সৃজনশীল সে তত বেশি ক্ষেত্রে এটি প্রয়োগ করতে  পারবে।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09600" y="609600"/>
            <a:ext cx="7696200" cy="23622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bn-IN" sz="4800" dirty="0"/>
              <a:t> </a:t>
            </a:r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কাজের উত্তর</a:t>
            </a:r>
            <a:endParaRPr lang="bn-BD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মিলিয়ে নাও</a:t>
            </a:r>
            <a:r>
              <a:rPr lang="bn-BD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819400" y="533400"/>
            <a:ext cx="3810000" cy="12192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04800" y="2057400"/>
            <a:ext cx="8610600" cy="4038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 smtClean="0">
              <a:latin typeface="TangonMotaMJ"/>
              <a:cs typeface="TangonMotaMJ"/>
            </a:endParaRPr>
          </a:p>
          <a:p>
            <a:endParaRPr lang="bn-BD" sz="3600" dirty="0" smtClean="0">
              <a:latin typeface="TangonMotaMJ"/>
              <a:cs typeface="TangonMotaMJ"/>
            </a:endParaRPr>
          </a:p>
          <a:p>
            <a:endParaRPr lang="bn-BD" sz="4000" dirty="0" smtClean="0">
              <a:latin typeface="TangonMotaMJ"/>
              <a:cs typeface="TangonMotaMJ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TangonMotaMJ"/>
                <a:cs typeface="TangonMotaMJ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angonMotaMJ"/>
                <a:cs typeface="TangonMotaMJ"/>
              </a:rPr>
              <a:t>*</a:t>
            </a:r>
            <a:r>
              <a:rPr lang="bn-BD" sz="3200" dirty="0" smtClean="0">
                <a:solidFill>
                  <a:srgbClr val="C00000"/>
                </a:solidFill>
                <a:latin typeface="TangonMotaMJ"/>
                <a:cs typeface="TangonMotaMJ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 কী ?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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 কোন ক্ষেত্রে তথ্য প্রযুক্তির ব্যবহার করা   </a:t>
            </a: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হয় বর্ণনা কর।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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চিকিৎসা ক্ষেত্রে কম্পিউটারের ভূমিকা ব্যাখ্যা কর।</a:t>
            </a:r>
          </a:p>
          <a:p>
            <a:pPr>
              <a:buFont typeface="Symbol"/>
              <a:buChar char="*"/>
            </a:pP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তথ্য  প্রদানের মাধ্যম হিসেবে 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রেডিও,টেলিভিশনের  ভূমিকা বর্ণনা কর।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BD" sz="3600" dirty="0" smtClean="0"/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609600"/>
            <a:ext cx="4267200" cy="1371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5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57200" y="2286000"/>
            <a:ext cx="8153400" cy="32766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C00000"/>
                </a:solidFill>
                <a:sym typeface="Symbol"/>
              </a:rPr>
              <a:t></a:t>
            </a:r>
            <a:r>
              <a:rPr lang="bn-BD" sz="4400" dirty="0" smtClean="0">
                <a:solidFill>
                  <a:srgbClr val="C00000"/>
                </a:solidFill>
                <a:sym typeface="Symbol"/>
              </a:rPr>
              <a:t> 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যোগাযোগ ও প্রযুক্তির ব্যবহার জনগনের দোরগোড়ায় পৌছে গেছে, উক্তিটির পক্ষে তোমার মতামত ব্যক্ত কর।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dc70477b63ba6e39891ae83ee83c5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71450"/>
            <a:ext cx="8839200" cy="64636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676400" y="2133600"/>
            <a:ext cx="62484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bn-BD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14400" y="304800"/>
            <a:ext cx="7162800" cy="1600200"/>
          </a:xfrm>
          <a:prstGeom prst="horizontalScroll">
            <a:avLst/>
          </a:prstGeom>
          <a:solidFill>
            <a:srgbClr val="E5F9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2514600"/>
            <a:ext cx="8686800" cy="3886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C5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মোসাঃ খায়রুন নাহার</a:t>
            </a:r>
          </a:p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উত্তর পশ্চিম সোহাগদল মাধ্যমিক বিদ্যালয়,</a:t>
            </a:r>
          </a:p>
          <a:p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নেছারাবাদ, পিরোজপুর।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2209800" y="457200"/>
            <a:ext cx="4267200" cy="1066800"/>
          </a:xfrm>
          <a:prstGeom prst="flowChartTerminato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62000" y="2286000"/>
            <a:ext cx="7543800" cy="3962400"/>
          </a:xfrm>
          <a:prstGeom prst="flowChartAlternateProcess">
            <a:avLst/>
          </a:prstGeom>
          <a:gradFill>
            <a:gsLst>
              <a:gs pos="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শ্রেণি : ষষ্ঠ </a:t>
            </a:r>
          </a:p>
          <a:p>
            <a:r>
              <a:rPr lang="bn-BD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বিষয় : তথ্য ও যোগাযোগ প্রযুক্তি</a:t>
            </a:r>
          </a:p>
          <a:p>
            <a:r>
              <a:rPr lang="bn-BD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অধ্যায় : প্রথম</a:t>
            </a:r>
          </a:p>
          <a:p>
            <a:r>
              <a:rPr lang="bn-BD" sz="48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সময় : ৪০ মিনিট। </a:t>
            </a:r>
            <a:endParaRPr lang="en-US" sz="48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bile-phone-manufactur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 descr="21486713i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191000" cy="3200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ncomputing-bangladesh-classroom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352800"/>
            <a:ext cx="4552041" cy="33528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 descr="3378841-479470-global-computer-network-internet-concept-computer-generated-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1" y="3352800"/>
            <a:ext cx="4190999" cy="32766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59289812_5d971a410b.jpg"/>
          <p:cNvPicPr>
            <a:picLocks noChangeAspect="1"/>
          </p:cNvPicPr>
          <p:nvPr/>
        </p:nvPicPr>
        <p:blipFill>
          <a:blip r:embed="rId2" cstate="print">
            <a:lum contrast="4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57201" y="2590801"/>
            <a:ext cx="8381999" cy="36317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</a:t>
            </a:r>
            <a:endParaRPr lang="en-US" sz="11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 ব্যবহার।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304800" y="228600"/>
            <a:ext cx="8458200" cy="1905000"/>
          </a:xfrm>
          <a:prstGeom prst="ribbon2">
            <a:avLst>
              <a:gd name="adj1" fmla="val 16667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8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514600"/>
            <a:ext cx="8534400" cy="4114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  <a:endParaRPr lang="bn-BD" sz="4800" b="1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  <a:sym typeface="Symbol"/>
              </a:rPr>
              <a:t></a:t>
            </a:r>
            <a:r>
              <a:rPr lang="bn-BD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প্রযুক্তির সংজ্ঞা দিতে পারবে।</a:t>
            </a:r>
          </a:p>
          <a:p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  <a:sym typeface="Symbol"/>
              </a:rPr>
              <a:t> </a:t>
            </a:r>
            <a:r>
              <a:rPr lang="bn-BD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  <a:sym typeface="Symbol"/>
              </a:rPr>
              <a:t>তথ্য ও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প্রযুক্তি  ব্যবহারের ক্ষেত্র গুলো  </a:t>
            </a:r>
          </a:p>
          <a:p>
            <a:r>
              <a:rPr lang="bn-BD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চিহ্নিত করতে পারবে।</a:t>
            </a:r>
          </a:p>
          <a:p>
            <a:pPr>
              <a:buFont typeface="Symbol"/>
              <a:buChar char="*"/>
            </a:pPr>
            <a:r>
              <a:rPr lang="bn-BD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দৈনন্দিন জীবনে প্রযুক্তির ব্যবহার ব্যাখ্যা </a:t>
            </a:r>
          </a:p>
          <a:p>
            <a:r>
              <a:rPr lang="bn-BD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  করতে পারবে।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0-08-13__it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62758"/>
            <a:ext cx="4191000" cy="30900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3505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ফেইসবুক ক্লাস</a:t>
            </a:r>
            <a:endParaRPr lang="en-US" b="1" dirty="0"/>
          </a:p>
        </p:txBody>
      </p:sp>
      <p:pic>
        <p:nvPicPr>
          <p:cNvPr id="5" name="Picture 4" descr="ECG_Tests_Being_Conducted_on_a_Pt.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52400"/>
            <a:ext cx="4495800" cy="3200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62600" y="3429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চিকিৎসায়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b="1" dirty="0"/>
          </a:p>
        </p:txBody>
      </p:sp>
      <p:pic>
        <p:nvPicPr>
          <p:cNvPr id="7" name="Picture 6" descr="Computer Network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883" y="3886200"/>
            <a:ext cx="4218518" cy="2667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2000" y="6553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কম্পিউটার নেটওয়ার্ক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6553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bn-BD" b="1" dirty="0" smtClean="0"/>
              <a:t>ইন্টারনেট </a:t>
            </a:r>
            <a:endParaRPr lang="en-US" b="1" dirty="0"/>
          </a:p>
        </p:txBody>
      </p:sp>
      <p:pic>
        <p:nvPicPr>
          <p:cNvPr id="11" name="Picture 10" descr="interne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886200"/>
            <a:ext cx="4343400" cy="2667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05000" y="0"/>
            <a:ext cx="4800600" cy="182880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n-BD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609600" y="2057400"/>
            <a:ext cx="8001000" cy="4191000"/>
          </a:xfrm>
          <a:prstGeom prst="flowChartMagneticDisk">
            <a:avLst/>
          </a:prstGeom>
          <a:solidFill>
            <a:srgbClr val="92D050"/>
          </a:solidFill>
          <a:ln>
            <a:solidFill>
              <a:srgbClr val="FF0000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4000" b="1" dirty="0" smtClean="0">
              <a:solidFill>
                <a:srgbClr val="FFC000"/>
              </a:solidFill>
              <a:sym typeface="Symbol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sym typeface="Symbol"/>
              </a:rPr>
              <a:t>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বর্তমানে ব্যবহৃত কয়েকটি  </a:t>
            </a:r>
          </a:p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প্রযুক্তির নাম বল।</a:t>
            </a:r>
          </a:p>
          <a:p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Symbol"/>
              </a:rPr>
              <a:t>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কম্পিউটারে কাজ করার উল্লেখযোগ্য </a:t>
            </a:r>
          </a:p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সুবিধা গুলো কী কী ?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-1828800" y="4800600"/>
            <a:ext cx="914400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mee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40386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Image0220-2157TV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1" y="3794158"/>
            <a:ext cx="4038600" cy="25524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linuxmobi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96843" y="457200"/>
            <a:ext cx="4166158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14400" y="3124200"/>
            <a:ext cx="191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 আদান প্রদান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 smtClean="0">
                <a:latin typeface="NikoshBAN" pitchFamily="2" charset="0"/>
                <a:cs typeface="NikoshBAN" pitchFamily="2" charset="0"/>
              </a:rPr>
            </a:b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3124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</a:rPr>
              <a:t>মোবাইলের মাধ্যমে ইন্টারনেট ব্যবহার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77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75B05"/>
                </a:solidFill>
              </a:rPr>
              <a:t>       </a:t>
            </a:r>
            <a:r>
              <a:rPr lang="bn-BD" b="1" dirty="0" smtClean="0">
                <a:solidFill>
                  <a:schemeClr val="bg1"/>
                </a:solidFill>
              </a:rPr>
              <a:t>তথ্য ও বিনোদনের মাধ্যম টেলিভিশন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Man-playing-violent-video-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3810000"/>
            <a:ext cx="4038601" cy="24633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800600" y="6400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2"/>
                </a:solidFill>
              </a:rPr>
              <a:t>কম্পিউটারে  গেইম খেলা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267</Words>
  <Application>Microsoft Office PowerPoint</Application>
  <PresentationFormat>On-screen Show (4:3)</PresentationFormat>
  <Paragraphs>74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Metro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244</cp:revision>
  <dcterms:created xsi:type="dcterms:W3CDTF">2012-09-18T03:14:36Z</dcterms:created>
  <dcterms:modified xsi:type="dcterms:W3CDTF">2012-11-26T12:37:03Z</dcterms:modified>
</cp:coreProperties>
</file>